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verage" panose="020B0604020202020204" charset="0"/>
      <p:regular r:id="rId19"/>
    </p:embeddedFont>
    <p:embeddedFont>
      <p:font typeface="Lato" panose="020F0502020204030203"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2f14a2f72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2f14a2f72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2f14a2f72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2f14a2f72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2f14a2f72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2f14a2f72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2f14a2f72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2f14a2f72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2f14a2f72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2f14a2f72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f14a2f72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f14a2f72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2f14a2f72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2f14a2f72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2f14a2f72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2f14a2f72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idx="4294967295"/>
          </p:nvPr>
        </p:nvSpPr>
        <p:spPr>
          <a:xfrm>
            <a:off x="1512475" y="85450"/>
            <a:ext cx="5017500" cy="1578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800" b="1">
                <a:solidFill>
                  <a:srgbClr val="FF0000"/>
                </a:solidFill>
                <a:highlight>
                  <a:schemeClr val="lt1"/>
                </a:highlight>
                <a:latin typeface="Arial"/>
                <a:ea typeface="Arial"/>
                <a:cs typeface="Arial"/>
                <a:sym typeface="Arial"/>
              </a:rPr>
              <a:t>ALCOHOL DETECTION AND VEHICLE LOCKING SYSTEM</a:t>
            </a:r>
            <a:endParaRPr sz="3100">
              <a:solidFill>
                <a:srgbClr val="FF0000"/>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DC Motor</a:t>
            </a:r>
            <a:endParaRPr/>
          </a:p>
        </p:txBody>
      </p:sp>
      <p:sp>
        <p:nvSpPr>
          <p:cNvPr id="294" name="Google Shape;294;p26"/>
          <p:cNvSpPr txBox="1">
            <a:spLocks noGrp="1"/>
          </p:cNvSpPr>
          <p:nvPr>
            <p:ph type="body" idx="1"/>
          </p:nvPr>
        </p:nvSpPr>
        <p:spPr>
          <a:xfrm>
            <a:off x="1297500" y="1567550"/>
            <a:ext cx="7038900" cy="1821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400" u="sng">
              <a:highlight>
                <a:schemeClr val="dk1"/>
              </a:highlight>
              <a:latin typeface="Arial"/>
              <a:ea typeface="Arial"/>
              <a:cs typeface="Arial"/>
              <a:sym typeface="Arial"/>
            </a:endParaRPr>
          </a:p>
          <a:p>
            <a:pPr marL="0" lvl="0" indent="0" algn="just" rtl="0">
              <a:lnSpc>
                <a:spcPct val="115000"/>
              </a:lnSpc>
              <a:spcBef>
                <a:spcPts val="0"/>
              </a:spcBef>
              <a:spcAft>
                <a:spcPts val="0"/>
              </a:spcAft>
              <a:buNone/>
            </a:pPr>
            <a:r>
              <a:rPr lang="en-GB" sz="1400">
                <a:highlight>
                  <a:schemeClr val="dk1"/>
                </a:highlight>
                <a:latin typeface="Arial"/>
                <a:ea typeface="Arial"/>
                <a:cs typeface="Arial"/>
                <a:sym typeface="Arial"/>
              </a:rPr>
              <a:t>The DC motor serves as a practical representation of a vehicle's engine. By using a DC motor in the system, the concept of engine locking can be effectively demonstrated. When the alcohol concentration exceeds the threshold, the DC motor is stopped, symbolizing the prevention of a drunk driver from starting the vehicle. This visual representation enhances user understanding of the system's functionality.</a:t>
            </a:r>
            <a:endParaRPr sz="1400">
              <a:highlight>
                <a:schemeClr val="dk1"/>
              </a:highlight>
              <a:latin typeface="Arial"/>
              <a:ea typeface="Arial"/>
              <a:cs typeface="Arial"/>
              <a:sym typeface="Arial"/>
            </a:endParaRPr>
          </a:p>
          <a:p>
            <a:pPr marL="0" lvl="0" indent="0" algn="l" rtl="0">
              <a:spcBef>
                <a:spcPts val="0"/>
              </a:spcBef>
              <a:spcAft>
                <a:spcPts val="1600"/>
              </a:spcAft>
              <a:buNone/>
            </a:pPr>
            <a:endParaRPr/>
          </a:p>
        </p:txBody>
      </p:sp>
      <p:pic>
        <p:nvPicPr>
          <p:cNvPr id="295" name="Google Shape;295;p26"/>
          <p:cNvPicPr preferRelativeResize="0"/>
          <p:nvPr/>
        </p:nvPicPr>
        <p:blipFill>
          <a:blip r:embed="rId3">
            <a:alphaModFix/>
          </a:blip>
          <a:stretch>
            <a:fillRect/>
          </a:stretch>
        </p:blipFill>
        <p:spPr>
          <a:xfrm>
            <a:off x="5792750" y="3233300"/>
            <a:ext cx="1373261" cy="160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Relay</a:t>
            </a:r>
            <a:endParaRPr/>
          </a:p>
        </p:txBody>
      </p:sp>
      <p:sp>
        <p:nvSpPr>
          <p:cNvPr id="301" name="Google Shape;301;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400">
                <a:latin typeface="Arial"/>
                <a:ea typeface="Arial"/>
                <a:cs typeface="Arial"/>
                <a:sym typeface="Arial"/>
              </a:rPr>
              <a:t>A relay is utilized to control the power supply to the DC motor. Relays offer electrical isolation between the low-voltage Arduino circuitry and the high-current DC motor. This isolation ensures the safety and protection of the components. By using a relay, the Arduino can effectively switch the power supply to the motor, allowing for precise control over the engine locking mechanism.</a:t>
            </a:r>
            <a:endParaRPr sz="1500"/>
          </a:p>
        </p:txBody>
      </p:sp>
      <p:pic>
        <p:nvPicPr>
          <p:cNvPr id="302" name="Google Shape;302;p27"/>
          <p:cNvPicPr preferRelativeResize="0"/>
          <p:nvPr/>
        </p:nvPicPr>
        <p:blipFill rotWithShape="1">
          <a:blip r:embed="rId3">
            <a:alphaModFix/>
          </a:blip>
          <a:srcRect l="-2000" r="1999" b="8483"/>
          <a:stretch/>
        </p:blipFill>
        <p:spPr>
          <a:xfrm>
            <a:off x="5203875" y="2739475"/>
            <a:ext cx="2047875" cy="139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dirty="0"/>
              <a:t>LED AND BUZZER</a:t>
            </a:r>
            <a:endParaRPr u="sng" dirty="0"/>
          </a:p>
        </p:txBody>
      </p:sp>
      <p:sp>
        <p:nvSpPr>
          <p:cNvPr id="308" name="Google Shape;308;p28"/>
          <p:cNvSpPr txBox="1">
            <a:spLocks noGrp="1"/>
          </p:cNvSpPr>
          <p:nvPr>
            <p:ph type="body" idx="1"/>
          </p:nvPr>
        </p:nvSpPr>
        <p:spPr>
          <a:xfrm>
            <a:off x="182900" y="1373275"/>
            <a:ext cx="7038900" cy="3477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200" u="sng">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GB" sz="1400">
                <a:latin typeface="Arial"/>
                <a:ea typeface="Arial"/>
                <a:cs typeface="Arial"/>
                <a:sym typeface="Arial"/>
              </a:rPr>
              <a:t>The LED serves as a visual indicator to convey information to the user and observers. When the alcohol concentration surpasses the threshold, the LED lights up, providing a clear visual warning. LEDs are chosen for their low power consumption, ease of use, and ability to emit bright and easily recognizable light, making them suitable for indicating the presence of high alcohol levels.</a:t>
            </a:r>
            <a:endParaRPr sz="1400">
              <a:latin typeface="Arial"/>
              <a:ea typeface="Arial"/>
              <a:cs typeface="Arial"/>
              <a:sym typeface="Arial"/>
            </a:endParaRPr>
          </a:p>
          <a:p>
            <a:pPr marL="0" lvl="0" indent="0" algn="just" rtl="0">
              <a:lnSpc>
                <a:spcPct val="115000"/>
              </a:lnSpc>
              <a:spcBef>
                <a:spcPts val="0"/>
              </a:spcBef>
              <a:spcAft>
                <a:spcPts val="0"/>
              </a:spcAft>
              <a:buNone/>
            </a:pPr>
            <a:endParaRPr sz="1400">
              <a:latin typeface="Arial"/>
              <a:ea typeface="Arial"/>
              <a:cs typeface="Arial"/>
              <a:sym typeface="Arial"/>
            </a:endParaRPr>
          </a:p>
          <a:p>
            <a:pPr marL="0" lvl="0" indent="0" algn="just" rtl="0">
              <a:lnSpc>
                <a:spcPct val="115000"/>
              </a:lnSpc>
              <a:spcBef>
                <a:spcPts val="0"/>
              </a:spcBef>
              <a:spcAft>
                <a:spcPts val="0"/>
              </a:spcAft>
              <a:buNone/>
            </a:pPr>
            <a:endParaRPr sz="1400">
              <a:latin typeface="Arial"/>
              <a:ea typeface="Arial"/>
              <a:cs typeface="Arial"/>
              <a:sym typeface="Arial"/>
            </a:endParaRPr>
          </a:p>
          <a:p>
            <a:pPr marL="0" lvl="0" indent="0" algn="just" rtl="0">
              <a:lnSpc>
                <a:spcPct val="115000"/>
              </a:lnSpc>
              <a:spcBef>
                <a:spcPts val="0"/>
              </a:spcBef>
              <a:spcAft>
                <a:spcPts val="0"/>
              </a:spcAft>
              <a:buNone/>
            </a:pPr>
            <a:r>
              <a:rPr lang="en-GB" sz="1400">
                <a:latin typeface="Arial"/>
                <a:ea typeface="Arial"/>
                <a:cs typeface="Arial"/>
                <a:sym typeface="Arial"/>
              </a:rPr>
              <a:t>The buzzer or piezo speaker is employed as an audible alarm to enhance the warning system. When the alcohol concentration exceeds the specified threshold, the buzzer emits an alarm sound, drawing attention to the potential dangers of drunk driving. Buzzer modules are selected for their simplicity, compact size, and capability to produce loud and distinctive sounds, effectively capturing the attention of users and those nearby.</a:t>
            </a:r>
            <a:endParaRPr sz="1400">
              <a:latin typeface="Arial"/>
              <a:ea typeface="Arial"/>
              <a:cs typeface="Arial"/>
              <a:sym typeface="Arial"/>
            </a:endParaRPr>
          </a:p>
          <a:p>
            <a:pPr marL="0" lvl="0" indent="0" algn="l" rtl="0">
              <a:spcBef>
                <a:spcPts val="0"/>
              </a:spcBef>
              <a:spcAft>
                <a:spcPts val="1600"/>
              </a:spcAft>
              <a:buNone/>
            </a:pPr>
            <a:endParaRPr/>
          </a:p>
        </p:txBody>
      </p:sp>
      <p:pic>
        <p:nvPicPr>
          <p:cNvPr id="309" name="Google Shape;309;p28"/>
          <p:cNvPicPr preferRelativeResize="0"/>
          <p:nvPr/>
        </p:nvPicPr>
        <p:blipFill>
          <a:blip r:embed="rId3">
            <a:alphaModFix/>
          </a:blip>
          <a:stretch>
            <a:fillRect/>
          </a:stretch>
        </p:blipFill>
        <p:spPr>
          <a:xfrm>
            <a:off x="7423300" y="1662575"/>
            <a:ext cx="1455050" cy="1230725"/>
          </a:xfrm>
          <a:prstGeom prst="rect">
            <a:avLst/>
          </a:prstGeom>
          <a:noFill/>
          <a:ln>
            <a:noFill/>
          </a:ln>
        </p:spPr>
      </p:pic>
      <p:pic>
        <p:nvPicPr>
          <p:cNvPr id="310" name="Google Shape;310;p28"/>
          <p:cNvPicPr preferRelativeResize="0"/>
          <p:nvPr/>
        </p:nvPicPr>
        <p:blipFill rotWithShape="1">
          <a:blip r:embed="rId4">
            <a:alphaModFix/>
          </a:blip>
          <a:srcRect l="7629" t="-9793"/>
          <a:stretch/>
        </p:blipFill>
        <p:spPr>
          <a:xfrm>
            <a:off x="7484650" y="3462774"/>
            <a:ext cx="1455050" cy="123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p:nvPr/>
        </p:nvSpPr>
        <p:spPr>
          <a:xfrm>
            <a:off x="356235" y="531072"/>
            <a:ext cx="3026700" cy="5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u="sng" dirty="0">
                <a:solidFill>
                  <a:schemeClr val="lt2"/>
                </a:solidFill>
                <a:latin typeface="Lato"/>
                <a:ea typeface="Lato"/>
                <a:cs typeface="Lato"/>
                <a:sym typeface="Lato"/>
              </a:rPr>
              <a:t>WORKING MODEL</a:t>
            </a:r>
            <a:endParaRPr sz="2500" u="sng" dirty="0">
              <a:solidFill>
                <a:schemeClr val="lt2"/>
              </a:solidFill>
              <a:latin typeface="Lato"/>
              <a:ea typeface="Lato"/>
              <a:cs typeface="Lato"/>
              <a:sym typeface="Lato"/>
            </a:endParaRPr>
          </a:p>
        </p:txBody>
      </p:sp>
      <p:pic>
        <p:nvPicPr>
          <p:cNvPr id="2" name="Picture 1">
            <a:extLst>
              <a:ext uri="{FF2B5EF4-FFF2-40B4-BE49-F238E27FC236}">
                <a16:creationId xmlns:a16="http://schemas.microsoft.com/office/drawing/2014/main" id="{73619D94-08C3-642B-ADC5-B0EB4EF7795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07" y="1447781"/>
            <a:ext cx="4050761" cy="2992767"/>
          </a:xfrm>
          <a:prstGeom prst="rect">
            <a:avLst/>
          </a:prstGeom>
          <a:noFill/>
          <a:ln>
            <a:noFill/>
          </a:ln>
        </p:spPr>
      </p:pic>
      <p:pic>
        <p:nvPicPr>
          <p:cNvPr id="3" name="Picture 2">
            <a:extLst>
              <a:ext uri="{FF2B5EF4-FFF2-40B4-BE49-F238E27FC236}">
                <a16:creationId xmlns:a16="http://schemas.microsoft.com/office/drawing/2014/main" id="{9082AE37-C22B-D43D-76D8-FBCF0DB8646D}"/>
              </a:ext>
            </a:extLst>
          </p:cNvPr>
          <p:cNvPicPr>
            <a:picLocks noChangeAspect="1"/>
          </p:cNvPicPr>
          <p:nvPr/>
        </p:nvPicPr>
        <p:blipFill>
          <a:blip r:embed="rId4"/>
          <a:stretch>
            <a:fillRect/>
          </a:stretch>
        </p:blipFill>
        <p:spPr>
          <a:xfrm>
            <a:off x="4456831" y="1752134"/>
            <a:ext cx="4542790" cy="25622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dirty="0"/>
              <a:t>RESULTS</a:t>
            </a:r>
            <a:endParaRPr u="sng" dirty="0"/>
          </a:p>
        </p:txBody>
      </p:sp>
      <p:sp>
        <p:nvSpPr>
          <p:cNvPr id="322" name="Google Shape;322;p30"/>
          <p:cNvSpPr txBox="1">
            <a:spLocks noGrp="1"/>
          </p:cNvSpPr>
          <p:nvPr>
            <p:ph type="body" idx="1"/>
          </p:nvPr>
        </p:nvSpPr>
        <p:spPr>
          <a:xfrm>
            <a:off x="1297500" y="1420250"/>
            <a:ext cx="3403200" cy="32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MQ-3 Alcohol Sensor:</a:t>
            </a:r>
            <a:endParaRPr/>
          </a:p>
          <a:p>
            <a:pPr marL="0" lvl="0" indent="0" algn="l" rtl="0">
              <a:spcBef>
                <a:spcPts val="1600"/>
              </a:spcBef>
              <a:spcAft>
                <a:spcPts val="0"/>
              </a:spcAft>
              <a:buNone/>
            </a:pPr>
            <a:r>
              <a:rPr lang="en-GB"/>
              <a:t>The MQ-3 alcohol sensor is designed to detect alcohol vapor in the surrounding environment. </a:t>
            </a:r>
            <a:endParaRPr/>
          </a:p>
          <a:p>
            <a:pPr marL="0" lvl="0" indent="0" algn="l" rtl="0">
              <a:spcBef>
                <a:spcPts val="1600"/>
              </a:spcBef>
              <a:spcAft>
                <a:spcPts val="0"/>
              </a:spcAft>
              <a:buNone/>
            </a:pPr>
            <a:r>
              <a:rPr lang="en-GB"/>
              <a:t>The result from this component is the concentration of alcohol detected, typically provided as an analog output. </a:t>
            </a:r>
            <a:endParaRPr/>
          </a:p>
          <a:p>
            <a:pPr marL="0" lvl="0" indent="0" algn="l" rtl="0">
              <a:spcBef>
                <a:spcPts val="1600"/>
              </a:spcBef>
              <a:spcAft>
                <a:spcPts val="0"/>
              </a:spcAft>
              <a:buNone/>
            </a:pPr>
            <a:r>
              <a:rPr lang="en-GB"/>
              <a:t>The sensor's response will vary based on the alcohol concentration, allowing the system to determine the level of intoxication.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23" name="Google Shape;323;p30"/>
          <p:cNvSpPr txBox="1">
            <a:spLocks noGrp="1"/>
          </p:cNvSpPr>
          <p:nvPr>
            <p:ph type="body" idx="2"/>
          </p:nvPr>
        </p:nvSpPr>
        <p:spPr>
          <a:xfrm>
            <a:off x="5006825" y="1272950"/>
            <a:ext cx="3403200" cy="3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.Arduino Uno:</a:t>
            </a:r>
            <a:endParaRPr/>
          </a:p>
          <a:p>
            <a:pPr marL="0" lvl="0" indent="0" algn="l" rtl="0">
              <a:spcBef>
                <a:spcPts val="1600"/>
              </a:spcBef>
              <a:spcAft>
                <a:spcPts val="0"/>
              </a:spcAft>
              <a:buNone/>
            </a:pPr>
            <a:r>
              <a:rPr lang="en-GB"/>
              <a:t>The Arduino Uno microcontroller processes the data received from the alcohol sensor and performs the necessary computations. </a:t>
            </a:r>
            <a:endParaRPr/>
          </a:p>
          <a:p>
            <a:pPr marL="0" lvl="0" indent="0" algn="l" rtl="0">
              <a:spcBef>
                <a:spcPts val="1600"/>
              </a:spcBef>
              <a:spcAft>
                <a:spcPts val="0"/>
              </a:spcAft>
              <a:buNone/>
            </a:pPr>
            <a:r>
              <a:rPr lang="en-GB"/>
              <a:t>The result from the Arduino Uno is the decision to initiate specific actions based on the alcohol concentration detected. </a:t>
            </a:r>
            <a:endParaRPr/>
          </a:p>
          <a:p>
            <a:pPr marL="0" lvl="0" indent="0" algn="l" rtl="0">
              <a:spcBef>
                <a:spcPts val="1600"/>
              </a:spcBef>
              <a:spcAft>
                <a:spcPts val="0"/>
              </a:spcAft>
              <a:buNone/>
            </a:pPr>
            <a:r>
              <a:rPr lang="en-GB"/>
              <a:t>It can determine whether the alcohol level exceeds the predetermined threshold and subsequently activate the engine locking mechanism or trigger visual and audible warnings.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dirty="0"/>
              <a:t>RESULTS</a:t>
            </a:r>
            <a:endParaRPr u="sng" dirty="0"/>
          </a:p>
        </p:txBody>
      </p:sp>
      <p:sp>
        <p:nvSpPr>
          <p:cNvPr id="329" name="Google Shape;329;p31"/>
          <p:cNvSpPr txBox="1">
            <a:spLocks noGrp="1"/>
          </p:cNvSpPr>
          <p:nvPr>
            <p:ph type="body" idx="1"/>
          </p:nvPr>
        </p:nvSpPr>
        <p:spPr>
          <a:xfrm>
            <a:off x="1297500" y="1098225"/>
            <a:ext cx="3403200" cy="33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DC Motor:</a:t>
            </a:r>
            <a:endParaRPr/>
          </a:p>
          <a:p>
            <a:pPr marL="0" lvl="0" indent="0" algn="l" rtl="0">
              <a:spcBef>
                <a:spcPts val="1600"/>
              </a:spcBef>
              <a:spcAft>
                <a:spcPts val="0"/>
              </a:spcAft>
              <a:buNone/>
            </a:pPr>
            <a:r>
              <a:rPr lang="en-GB"/>
              <a:t>The DC motor's result is the physical representation of engine locking. </a:t>
            </a:r>
            <a:endParaRPr/>
          </a:p>
          <a:p>
            <a:pPr marL="0" lvl="0" indent="0" algn="l" rtl="0">
              <a:spcBef>
                <a:spcPts val="1600"/>
              </a:spcBef>
              <a:spcAft>
                <a:spcPts val="0"/>
              </a:spcAft>
              <a:buNone/>
            </a:pPr>
            <a:r>
              <a:rPr lang="en-GB"/>
              <a:t>When the alcohol concentration surpasses the specified threshold, the DC motor will stop, symbolising the prevention of a drunk driver from starting the vehicle. </a:t>
            </a:r>
            <a:endParaRPr/>
          </a:p>
          <a:p>
            <a:pPr marL="0" lvl="0" indent="0" algn="l" rtl="0">
              <a:spcBef>
                <a:spcPts val="1600"/>
              </a:spcBef>
              <a:spcAft>
                <a:spcPts val="0"/>
              </a:spcAft>
              <a:buNone/>
            </a:pPr>
            <a:r>
              <a:rPr lang="en-GB"/>
              <a:t>The result is a clear indication that the engine is locked, reinforcing the message of responsible behaviour and discouraging further attempts to operate the vehicle.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30" name="Google Shape;330;p31"/>
          <p:cNvSpPr txBox="1">
            <a:spLocks noGrp="1"/>
          </p:cNvSpPr>
          <p:nvPr>
            <p:ph type="body" idx="2"/>
          </p:nvPr>
        </p:nvSpPr>
        <p:spPr>
          <a:xfrm>
            <a:off x="4933200" y="945158"/>
            <a:ext cx="3403200" cy="39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LED:</a:t>
            </a:r>
            <a:endParaRPr dirty="0"/>
          </a:p>
          <a:p>
            <a:pPr marL="0" lvl="0" indent="0" algn="l" rtl="0">
              <a:spcBef>
                <a:spcPts val="1600"/>
              </a:spcBef>
              <a:spcAft>
                <a:spcPts val="0"/>
              </a:spcAft>
              <a:buNone/>
            </a:pPr>
            <a:r>
              <a:rPr lang="en-GB" dirty="0"/>
              <a:t>The result from the LED is a visual indication of the alcohol level exceeding the threshold. </a:t>
            </a:r>
            <a:endParaRPr dirty="0"/>
          </a:p>
          <a:p>
            <a:pPr marL="0" lvl="0" indent="0" algn="l" rtl="0">
              <a:spcBef>
                <a:spcPts val="1600"/>
              </a:spcBef>
              <a:spcAft>
                <a:spcPts val="0"/>
              </a:spcAft>
              <a:buNone/>
            </a:pPr>
            <a:r>
              <a:rPr lang="en-GB" dirty="0"/>
              <a:t>When triggered by the Arduino, the LED lights up, providing a clear and visible warning signal. </a:t>
            </a:r>
            <a:endParaRPr dirty="0"/>
          </a:p>
          <a:p>
            <a:pPr marL="0" lvl="0" indent="0" algn="l" rtl="0">
              <a:spcBef>
                <a:spcPts val="1600"/>
              </a:spcBef>
              <a:spcAft>
                <a:spcPts val="0"/>
              </a:spcAft>
              <a:buNone/>
            </a:pPr>
            <a:r>
              <a:rPr lang="en-GB" dirty="0"/>
              <a:t> Buzzer:</a:t>
            </a:r>
            <a:endParaRPr dirty="0"/>
          </a:p>
          <a:p>
            <a:pPr marL="0" lvl="0" indent="0" algn="l" rtl="0">
              <a:spcBef>
                <a:spcPts val="1600"/>
              </a:spcBef>
              <a:spcAft>
                <a:spcPts val="0"/>
              </a:spcAft>
              <a:buNone/>
            </a:pPr>
            <a:r>
              <a:rPr lang="en-GB" dirty="0"/>
              <a:t>The result from the buzzer or piezo speaker is an audible alarm. </a:t>
            </a:r>
            <a:endParaRPr dirty="0"/>
          </a:p>
          <a:p>
            <a:pPr marL="0" lvl="0" indent="0" algn="l" rtl="0">
              <a:spcBef>
                <a:spcPts val="1600"/>
              </a:spcBef>
              <a:spcAft>
                <a:spcPts val="0"/>
              </a:spcAft>
              <a:buNone/>
            </a:pPr>
            <a:r>
              <a:rPr lang="en-GB" dirty="0"/>
              <a:t>When the alcohol concentration surpasses the threshold, the Arduino activates the buzzer, generating an alarm sound.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dirty="0"/>
              <a:t>CONCLUSION</a:t>
            </a:r>
            <a:endParaRPr u="sng" dirty="0"/>
          </a:p>
          <a:p>
            <a:pPr marL="0" lvl="0" indent="0" algn="l" rtl="0">
              <a:spcBef>
                <a:spcPts val="0"/>
              </a:spcBef>
              <a:spcAft>
                <a:spcPts val="0"/>
              </a:spcAft>
              <a:buNone/>
            </a:pPr>
            <a:endParaRPr dirty="0"/>
          </a:p>
        </p:txBody>
      </p:sp>
      <p:sp>
        <p:nvSpPr>
          <p:cNvPr id="336" name="Google Shape;336;p32"/>
          <p:cNvSpPr txBox="1"/>
          <p:nvPr/>
        </p:nvSpPr>
        <p:spPr>
          <a:xfrm>
            <a:off x="1525675" y="879400"/>
            <a:ext cx="6810600" cy="3906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solidFill>
                  <a:schemeClr val="lt1"/>
                </a:solidFill>
              </a:rPr>
              <a:t>The proposed alcohol detection system with its various components presents a comprehensive solution to address the critical issue of drunk driving and enhance road safety. By utilising the MQ-3 alcohol sensor, Arduino Uno microcontroller, DC motor, relay, LED, and buzzer, the system effectively detects alcohol levels, simulates engine locking, and provides visual and audible warnings.</a:t>
            </a:r>
            <a:endParaRPr sz="1200">
              <a:solidFill>
                <a:schemeClr val="lt1"/>
              </a:solidFill>
            </a:endParaRPr>
          </a:p>
          <a:p>
            <a:pPr marL="0" lvl="0" indent="0" algn="l" rtl="0">
              <a:spcBef>
                <a:spcPts val="0"/>
              </a:spcBef>
              <a:spcAft>
                <a:spcPts val="0"/>
              </a:spcAft>
              <a:buNone/>
            </a:pPr>
            <a:endParaRPr>
              <a:solidFill>
                <a:schemeClr val="lt1"/>
              </a:solidFill>
              <a:latin typeface="Lato"/>
              <a:ea typeface="Lato"/>
              <a:cs typeface="Lato"/>
              <a:sym typeface="Lato"/>
            </a:endParaRPr>
          </a:p>
          <a:p>
            <a:pPr marL="0" lvl="0" indent="0" algn="just" rtl="0">
              <a:lnSpc>
                <a:spcPct val="115000"/>
              </a:lnSpc>
              <a:spcBef>
                <a:spcPts val="0"/>
              </a:spcBef>
              <a:spcAft>
                <a:spcPts val="0"/>
              </a:spcAft>
              <a:buNone/>
            </a:pPr>
            <a:r>
              <a:rPr lang="en-GB" sz="1200">
                <a:solidFill>
                  <a:schemeClr val="lt1"/>
                </a:solidFill>
              </a:rPr>
              <a:t>The integration of an emergency SMS notification feature adds an extra layer of safety. In the event that the alcohol concentration surpasses the threshold, the system generates an SMS using the Twilio API. This SMS is sent to a pre-selected emergency contact, providing vital information about the vehicle's location. This feature ensures prompt intervention and assistance in case of emergencies, enhancing overall public safety.</a:t>
            </a:r>
            <a:endParaRPr sz="1200">
              <a:solidFill>
                <a:schemeClr val="lt1"/>
              </a:solidFill>
            </a:endParaRPr>
          </a:p>
          <a:p>
            <a:pPr marL="0" lvl="0" indent="0" algn="just" rtl="0">
              <a:lnSpc>
                <a:spcPct val="115000"/>
              </a:lnSpc>
              <a:spcBef>
                <a:spcPts val="0"/>
              </a:spcBef>
              <a:spcAft>
                <a:spcPts val="0"/>
              </a:spcAft>
              <a:buNone/>
            </a:pPr>
            <a:endParaRPr sz="1200">
              <a:solidFill>
                <a:schemeClr val="lt1"/>
              </a:solidFill>
            </a:endParaRPr>
          </a:p>
          <a:p>
            <a:pPr marL="0" lvl="0" indent="0" algn="just" rtl="0">
              <a:lnSpc>
                <a:spcPct val="115000"/>
              </a:lnSpc>
              <a:spcBef>
                <a:spcPts val="0"/>
              </a:spcBef>
              <a:spcAft>
                <a:spcPts val="0"/>
              </a:spcAft>
              <a:buNone/>
            </a:pPr>
            <a:r>
              <a:rPr lang="en-GB" sz="1200">
                <a:solidFill>
                  <a:schemeClr val="lt1"/>
                </a:solidFill>
              </a:rPr>
              <a:t>The implementation of this system has the potential to make a significant impact by actively detecting and preventing drunk driving instances. Through continuous monitoring, engine locking, visual and audible warnings, and emergency SMS notifications, the proposed alcohol detection system provides a comprehensive solution to mitigate the risks associated with alcohol-impaired driving.</a:t>
            </a:r>
            <a:endParaRPr sz="1200">
              <a:solidFill>
                <a:schemeClr val="lt1"/>
              </a:solidFill>
            </a:endParaRPr>
          </a:p>
          <a:p>
            <a:pPr marL="0" lvl="0" indent="0" algn="just" rtl="0">
              <a:lnSpc>
                <a:spcPct val="115000"/>
              </a:lnSpc>
              <a:spcBef>
                <a:spcPts val="0"/>
              </a:spcBef>
              <a:spcAft>
                <a:spcPts val="0"/>
              </a:spcAft>
              <a:buNone/>
            </a:pPr>
            <a:endParaRPr sz="1200">
              <a:solidFill>
                <a:schemeClr val="lt1"/>
              </a:solidFill>
            </a:endParaRPr>
          </a:p>
          <a:p>
            <a:pPr marL="0" lvl="0" indent="0" algn="just" rtl="0">
              <a:lnSpc>
                <a:spcPct val="115000"/>
              </a:lnSpc>
              <a:spcBef>
                <a:spcPts val="0"/>
              </a:spcBef>
              <a:spcAft>
                <a:spcPts val="0"/>
              </a:spcAft>
              <a:buNone/>
            </a:pPr>
            <a:endParaRPr sz="1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p:nvPr/>
        </p:nvSpPr>
        <p:spPr>
          <a:xfrm>
            <a:off x="1063454" y="1012425"/>
            <a:ext cx="3813300" cy="5382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GB" b="1">
                <a:solidFill>
                  <a:schemeClr val="lt1"/>
                </a:solidFill>
              </a:rPr>
              <a:t>Introduction</a:t>
            </a:r>
            <a:endParaRPr b="1">
              <a:solidFill>
                <a:schemeClr val="lt1"/>
              </a:solidFill>
              <a:latin typeface="Average"/>
              <a:ea typeface="Average"/>
              <a:cs typeface="Average"/>
              <a:sym typeface="Average"/>
            </a:endParaRPr>
          </a:p>
        </p:txBody>
      </p:sp>
      <p:sp>
        <p:nvSpPr>
          <p:cNvPr id="234" name="Google Shape;234;p18"/>
          <p:cNvSpPr txBox="1"/>
          <p:nvPr/>
        </p:nvSpPr>
        <p:spPr>
          <a:xfrm>
            <a:off x="1063454" y="1550748"/>
            <a:ext cx="3813300" cy="5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Understanding the problems</a:t>
            </a:r>
            <a:endParaRPr b="1">
              <a:solidFill>
                <a:schemeClr val="lt1"/>
              </a:solidFill>
              <a:latin typeface="Montserrat"/>
              <a:ea typeface="Montserrat"/>
              <a:cs typeface="Montserrat"/>
              <a:sym typeface="Montserrat"/>
            </a:endParaRPr>
          </a:p>
        </p:txBody>
      </p:sp>
      <p:sp>
        <p:nvSpPr>
          <p:cNvPr id="235" name="Google Shape;235;p18"/>
          <p:cNvSpPr txBox="1"/>
          <p:nvPr/>
        </p:nvSpPr>
        <p:spPr>
          <a:xfrm>
            <a:off x="1063454" y="2089071"/>
            <a:ext cx="3813300" cy="538200"/>
          </a:xfrm>
          <a:prstGeom prst="rect">
            <a:avLst/>
          </a:prstGeom>
          <a:noFill/>
          <a:ln>
            <a:noFill/>
          </a:ln>
        </p:spPr>
        <p:txBody>
          <a:bodyPr spcFirstLastPara="1" wrap="square" lIns="91425" tIns="91425" rIns="91425" bIns="91425" anchor="ctr" anchorCtr="0">
            <a:noAutofit/>
          </a:bodyPr>
          <a:lstStyle/>
          <a:p>
            <a:pPr marL="0" lvl="0" indent="0" algn="just" rtl="0">
              <a:lnSpc>
                <a:spcPct val="138000"/>
              </a:lnSpc>
              <a:spcBef>
                <a:spcPts val="0"/>
              </a:spcBef>
              <a:spcAft>
                <a:spcPts val="0"/>
              </a:spcAft>
              <a:buNone/>
            </a:pPr>
            <a:r>
              <a:rPr lang="en-GB" b="1">
                <a:solidFill>
                  <a:schemeClr val="lt1"/>
                </a:solidFill>
              </a:rPr>
              <a:t>Methodology</a:t>
            </a:r>
            <a:endParaRPr b="1">
              <a:solidFill>
                <a:schemeClr val="lt1"/>
              </a:solidFill>
              <a:latin typeface="Montserrat"/>
              <a:ea typeface="Montserrat"/>
              <a:cs typeface="Montserrat"/>
              <a:sym typeface="Montserrat"/>
            </a:endParaRPr>
          </a:p>
        </p:txBody>
      </p:sp>
      <p:sp>
        <p:nvSpPr>
          <p:cNvPr id="236" name="Google Shape;236;p18"/>
          <p:cNvSpPr txBox="1"/>
          <p:nvPr/>
        </p:nvSpPr>
        <p:spPr>
          <a:xfrm>
            <a:off x="1063454" y="2627395"/>
            <a:ext cx="3813300" cy="538200"/>
          </a:xfrm>
          <a:prstGeom prst="rect">
            <a:avLst/>
          </a:prstGeom>
          <a:noFill/>
          <a:ln>
            <a:noFill/>
          </a:ln>
        </p:spPr>
        <p:txBody>
          <a:bodyPr spcFirstLastPara="1" wrap="square" lIns="91425" tIns="91425" rIns="91425" bIns="91425" anchor="ctr" anchorCtr="0">
            <a:noAutofit/>
          </a:bodyPr>
          <a:lstStyle/>
          <a:p>
            <a:pPr marL="0" lvl="0" indent="0" algn="just" rtl="0">
              <a:lnSpc>
                <a:spcPct val="138000"/>
              </a:lnSpc>
              <a:spcBef>
                <a:spcPts val="0"/>
              </a:spcBef>
              <a:spcAft>
                <a:spcPts val="0"/>
              </a:spcAft>
              <a:buNone/>
            </a:pPr>
            <a:r>
              <a:rPr lang="en-GB" b="1">
                <a:solidFill>
                  <a:schemeClr val="lt1"/>
                </a:solidFill>
              </a:rPr>
              <a:t>Proposed Model</a:t>
            </a:r>
            <a:endParaRPr b="1">
              <a:solidFill>
                <a:schemeClr val="lt1"/>
              </a:solidFill>
              <a:latin typeface="Average"/>
              <a:ea typeface="Average"/>
              <a:cs typeface="Average"/>
              <a:sym typeface="Average"/>
            </a:endParaRPr>
          </a:p>
        </p:txBody>
      </p:sp>
      <p:sp>
        <p:nvSpPr>
          <p:cNvPr id="237" name="Google Shape;237;p18"/>
          <p:cNvSpPr txBox="1"/>
          <p:nvPr/>
        </p:nvSpPr>
        <p:spPr>
          <a:xfrm>
            <a:off x="1063454" y="3165718"/>
            <a:ext cx="3813300" cy="538200"/>
          </a:xfrm>
          <a:prstGeom prst="rect">
            <a:avLst/>
          </a:prstGeom>
          <a:noFill/>
          <a:ln>
            <a:noFill/>
          </a:ln>
        </p:spPr>
        <p:txBody>
          <a:bodyPr spcFirstLastPara="1" wrap="square" lIns="91425" tIns="91425" rIns="91425" bIns="91425" anchor="ctr" anchorCtr="0">
            <a:noAutofit/>
          </a:bodyPr>
          <a:lstStyle/>
          <a:p>
            <a:pPr marL="0" lvl="0" indent="0" algn="just" rtl="0">
              <a:lnSpc>
                <a:spcPct val="138000"/>
              </a:lnSpc>
              <a:spcBef>
                <a:spcPts val="0"/>
              </a:spcBef>
              <a:spcAft>
                <a:spcPts val="0"/>
              </a:spcAft>
              <a:buNone/>
            </a:pPr>
            <a:r>
              <a:rPr lang="en-GB" b="1">
                <a:solidFill>
                  <a:schemeClr val="lt1"/>
                </a:solidFill>
              </a:rPr>
              <a:t>Components</a:t>
            </a:r>
            <a:endParaRPr b="1">
              <a:solidFill>
                <a:schemeClr val="lt1"/>
              </a:solidFill>
              <a:latin typeface="Average"/>
              <a:ea typeface="Average"/>
              <a:cs typeface="Average"/>
              <a:sym typeface="Average"/>
            </a:endParaRPr>
          </a:p>
        </p:txBody>
      </p:sp>
      <p:sp>
        <p:nvSpPr>
          <p:cNvPr id="238" name="Google Shape;238;p18"/>
          <p:cNvSpPr txBox="1"/>
          <p:nvPr/>
        </p:nvSpPr>
        <p:spPr>
          <a:xfrm>
            <a:off x="1063450" y="3704037"/>
            <a:ext cx="3813300" cy="538200"/>
          </a:xfrm>
          <a:prstGeom prst="rect">
            <a:avLst/>
          </a:prstGeom>
          <a:noFill/>
          <a:ln>
            <a:noFill/>
          </a:ln>
        </p:spPr>
        <p:txBody>
          <a:bodyPr spcFirstLastPara="1" wrap="square" lIns="91425" tIns="91425" rIns="91425" bIns="91425" anchor="ctr" anchorCtr="0">
            <a:noAutofit/>
          </a:bodyPr>
          <a:lstStyle/>
          <a:p>
            <a:pPr marL="0" lvl="0" indent="0" algn="just" rtl="0">
              <a:lnSpc>
                <a:spcPct val="138000"/>
              </a:lnSpc>
              <a:spcBef>
                <a:spcPts val="0"/>
              </a:spcBef>
              <a:spcAft>
                <a:spcPts val="0"/>
              </a:spcAft>
              <a:buNone/>
            </a:pPr>
            <a:r>
              <a:rPr lang="en-GB" b="1">
                <a:solidFill>
                  <a:schemeClr val="lt1"/>
                </a:solidFill>
              </a:rPr>
              <a:t>Working Model</a:t>
            </a:r>
            <a:endParaRPr b="1">
              <a:solidFill>
                <a:schemeClr val="lt1"/>
              </a:solidFill>
              <a:latin typeface="Average"/>
              <a:ea typeface="Average"/>
              <a:cs typeface="Average"/>
              <a:sym typeface="Average"/>
            </a:endParaRPr>
          </a:p>
        </p:txBody>
      </p:sp>
      <p:sp>
        <p:nvSpPr>
          <p:cNvPr id="239" name="Google Shape;239;p18"/>
          <p:cNvSpPr txBox="1"/>
          <p:nvPr/>
        </p:nvSpPr>
        <p:spPr>
          <a:xfrm>
            <a:off x="1063452" y="4156478"/>
            <a:ext cx="3304800" cy="538200"/>
          </a:xfrm>
          <a:prstGeom prst="rect">
            <a:avLst/>
          </a:prstGeom>
          <a:noFill/>
          <a:ln>
            <a:noFill/>
          </a:ln>
        </p:spPr>
        <p:txBody>
          <a:bodyPr spcFirstLastPara="1" wrap="square" lIns="91425" tIns="91425" rIns="91425" bIns="91425" anchor="t" anchorCtr="0">
            <a:noAutofit/>
          </a:bodyPr>
          <a:lstStyle/>
          <a:p>
            <a:pPr marL="0" lvl="0" indent="0" algn="just" rtl="0">
              <a:lnSpc>
                <a:spcPct val="138000"/>
              </a:lnSpc>
              <a:spcBef>
                <a:spcPts val="0"/>
              </a:spcBef>
              <a:spcAft>
                <a:spcPts val="0"/>
              </a:spcAft>
              <a:buNone/>
            </a:pPr>
            <a:r>
              <a:rPr lang="en-GB" b="1">
                <a:solidFill>
                  <a:schemeClr val="lt1"/>
                </a:solidFill>
              </a:rPr>
              <a:t>Results</a:t>
            </a:r>
            <a:endParaRPr b="1">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title"/>
          </p:nvPr>
        </p:nvSpPr>
        <p:spPr>
          <a:xfrm>
            <a:off x="1297500" y="4126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45" name="Google Shape;245;p19"/>
          <p:cNvSpPr txBox="1">
            <a:spLocks noGrp="1"/>
          </p:cNvSpPr>
          <p:nvPr>
            <p:ph type="body" idx="1"/>
          </p:nvPr>
        </p:nvSpPr>
        <p:spPr>
          <a:xfrm>
            <a:off x="1297500" y="1138750"/>
            <a:ext cx="7038900" cy="3339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400">
                <a:latin typeface="Arial"/>
                <a:ea typeface="Arial"/>
                <a:cs typeface="Arial"/>
                <a:sym typeface="Arial"/>
              </a:rPr>
              <a:t>In today's world, drunk driving has emerged as a significant cause of road accidents. Drivers under the influence of alcohol often find themselves in an unstable condition, leading to reckless driving on highways.</a:t>
            </a:r>
            <a:endParaRPr sz="1400">
              <a:latin typeface="Arial"/>
              <a:ea typeface="Arial"/>
              <a:cs typeface="Arial"/>
              <a:sym typeface="Arial"/>
            </a:endParaRPr>
          </a:p>
          <a:p>
            <a:pPr marL="0" lvl="0" indent="0" algn="just" rtl="0">
              <a:lnSpc>
                <a:spcPct val="115000"/>
              </a:lnSpc>
              <a:spcBef>
                <a:spcPts val="0"/>
              </a:spcBef>
              <a:spcAft>
                <a:spcPts val="0"/>
              </a:spcAft>
              <a:buNone/>
            </a:pPr>
            <a:endParaRPr sz="1400">
              <a:latin typeface="Arial"/>
              <a:ea typeface="Arial"/>
              <a:cs typeface="Arial"/>
              <a:sym typeface="Arial"/>
            </a:endParaRPr>
          </a:p>
          <a:p>
            <a:pPr marL="0" lvl="0" indent="0" algn="just" rtl="0">
              <a:lnSpc>
                <a:spcPct val="115000"/>
              </a:lnSpc>
              <a:spcBef>
                <a:spcPts val="0"/>
              </a:spcBef>
              <a:spcAft>
                <a:spcPts val="0"/>
              </a:spcAft>
              <a:buNone/>
            </a:pPr>
            <a:r>
              <a:rPr lang="en-GB" sz="1400">
                <a:latin typeface="Arial"/>
                <a:ea typeface="Arial"/>
                <a:cs typeface="Arial"/>
                <a:sym typeface="Arial"/>
              </a:rPr>
              <a:t>This paper presents a novel approach to enhance alcohol detection in an automobile ignition locking system using Arduino.</a:t>
            </a:r>
            <a:endParaRPr sz="1400">
              <a:latin typeface="Arial"/>
              <a:ea typeface="Arial"/>
              <a:cs typeface="Arial"/>
              <a:sym typeface="Arial"/>
            </a:endParaRPr>
          </a:p>
          <a:p>
            <a:pPr marL="0" lvl="0" indent="0" algn="just" rtl="0">
              <a:lnSpc>
                <a:spcPct val="115000"/>
              </a:lnSpc>
              <a:spcBef>
                <a:spcPts val="0"/>
              </a:spcBef>
              <a:spcAft>
                <a:spcPts val="0"/>
              </a:spcAft>
              <a:buNone/>
            </a:pPr>
            <a:endParaRPr sz="1400">
              <a:latin typeface="Arial"/>
              <a:ea typeface="Arial"/>
              <a:cs typeface="Arial"/>
              <a:sym typeface="Arial"/>
            </a:endParaRPr>
          </a:p>
          <a:p>
            <a:pPr marL="0" lvl="0" indent="0" algn="just" rtl="0">
              <a:lnSpc>
                <a:spcPct val="115000"/>
              </a:lnSpc>
              <a:spcBef>
                <a:spcPts val="0"/>
              </a:spcBef>
              <a:spcAft>
                <a:spcPts val="0"/>
              </a:spcAft>
              <a:buNone/>
            </a:pPr>
            <a:r>
              <a:rPr lang="en-GB" sz="1400">
                <a:latin typeface="Arial"/>
                <a:ea typeface="Arial"/>
                <a:cs typeface="Arial"/>
                <a:sym typeface="Arial"/>
              </a:rPr>
              <a:t>The developed analysis serves as an integral part of an automobile ignition locking system that prevents the car from starting when the driver is intoxicated.</a:t>
            </a:r>
            <a:endParaRPr sz="1400">
              <a:latin typeface="Arial"/>
              <a:ea typeface="Arial"/>
              <a:cs typeface="Arial"/>
              <a:sym typeface="Arial"/>
            </a:endParaRPr>
          </a:p>
          <a:p>
            <a:pPr marL="0" lvl="0" indent="0" algn="just" rtl="0">
              <a:lnSpc>
                <a:spcPct val="115000"/>
              </a:lnSpc>
              <a:spcBef>
                <a:spcPts val="0"/>
              </a:spcBef>
              <a:spcAft>
                <a:spcPts val="0"/>
              </a:spcAft>
              <a:buNone/>
            </a:pPr>
            <a:endParaRPr sz="1400">
              <a:latin typeface="Arial"/>
              <a:ea typeface="Arial"/>
              <a:cs typeface="Arial"/>
              <a:sym typeface="Arial"/>
            </a:endParaRPr>
          </a:p>
          <a:p>
            <a:pPr marL="0" lvl="0" indent="0" algn="just" rtl="0">
              <a:lnSpc>
                <a:spcPct val="115000"/>
              </a:lnSpc>
              <a:spcBef>
                <a:spcPts val="0"/>
              </a:spcBef>
              <a:spcAft>
                <a:spcPts val="0"/>
              </a:spcAft>
              <a:buNone/>
            </a:pPr>
            <a:r>
              <a:rPr lang="en-GB" sz="1400">
                <a:latin typeface="Arial"/>
                <a:ea typeface="Arial"/>
                <a:cs typeface="Arial"/>
                <a:sym typeface="Arial"/>
              </a:rPr>
              <a:t>By implementing this advanced alcohol detection system, the aim is to significantly reduce the occurrence of alcohol-related accidents and promote safer driving practices</a:t>
            </a:r>
            <a:endParaRPr sz="14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problems</a:t>
            </a:r>
            <a:endParaRPr/>
          </a:p>
        </p:txBody>
      </p:sp>
      <p:sp>
        <p:nvSpPr>
          <p:cNvPr id="251" name="Google Shape;251;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2" name="Google Shape;252;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latin typeface="Arial"/>
                <a:ea typeface="Arial"/>
                <a:cs typeface="Arial"/>
                <a:sym typeface="Arial"/>
              </a:rPr>
              <a:t>The problem of dangerous driving extends beyond borders, demanding effective measures to address it. In India, laws prohibiting drinking and driving are in place, with the hope that hefty fines will discourage individuals from engaging in this behaviour</a:t>
            </a:r>
            <a:endParaRPr sz="1200"/>
          </a:p>
        </p:txBody>
      </p:sp>
      <p:sp>
        <p:nvSpPr>
          <p:cNvPr id="253" name="Google Shape;253;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4" name="Google Shape;254;p2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latin typeface="Arial"/>
                <a:ea typeface="Arial"/>
                <a:cs typeface="Arial"/>
                <a:sym typeface="Arial"/>
              </a:rPr>
              <a:t>The Indian Ministry of Statistics reported thousands of road accidents in 2016. While the report identifies speeding violations as the primary cause, it can be inferred that a significant portion of these cases can be attributed to drivers being in an impaired state due to alcohol consumption. </a:t>
            </a:r>
            <a:endParaRPr sz="1200"/>
          </a:p>
          <a:p>
            <a:pPr marL="0" lvl="0" indent="0" algn="just" rtl="0">
              <a:lnSpc>
                <a:spcPct val="115000"/>
              </a:lnSpc>
              <a:spcBef>
                <a:spcPts val="0"/>
              </a:spcBef>
              <a:spcAft>
                <a:spcPts val="0"/>
              </a:spcAft>
              <a:buNone/>
            </a:pPr>
            <a:endParaRPr sz="1200"/>
          </a:p>
        </p:txBody>
      </p:sp>
      <p:sp>
        <p:nvSpPr>
          <p:cNvPr id="255" name="Google Shape;255;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6" name="Google Shape;256;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latin typeface="Arial"/>
                <a:ea typeface="Arial"/>
                <a:cs typeface="Arial"/>
                <a:sym typeface="Arial"/>
              </a:rPr>
              <a:t>By addressing the critical issue of alcohol detection in vehicles, we aim to contribute to the improvement of road safety and mitigate the devastating consequences associated with drunk driving.</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a:t>
            </a:r>
            <a:endParaRPr/>
          </a:p>
        </p:txBody>
      </p:sp>
      <p:sp>
        <p:nvSpPr>
          <p:cNvPr id="262" name="Google Shape;262;p21"/>
          <p:cNvSpPr txBox="1">
            <a:spLocks noGrp="1"/>
          </p:cNvSpPr>
          <p:nvPr>
            <p:ph type="body" idx="1"/>
          </p:nvPr>
        </p:nvSpPr>
        <p:spPr>
          <a:xfrm>
            <a:off x="4376225" y="712200"/>
            <a:ext cx="4583100" cy="40017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a:solidFill>
                  <a:schemeClr val="lt1"/>
                </a:solidFill>
                <a:highlight>
                  <a:schemeClr val="dk1"/>
                </a:highlight>
                <a:latin typeface="Arial"/>
                <a:ea typeface="Arial"/>
                <a:cs typeface="Arial"/>
                <a:sym typeface="Arial"/>
              </a:rPr>
              <a:t>The Alcohol Detection with Engine Locking system is designed to reduce accidents caused by drunk driving. </a:t>
            </a:r>
            <a:endParaRPr sz="1200">
              <a:solidFill>
                <a:schemeClr val="lt1"/>
              </a:solidFill>
              <a:highlight>
                <a:schemeClr val="dk1"/>
              </a:highlight>
              <a:latin typeface="Arial"/>
              <a:ea typeface="Arial"/>
              <a:cs typeface="Arial"/>
              <a:sym typeface="Arial"/>
            </a:endParaRPr>
          </a:p>
          <a:p>
            <a:pPr marL="0" lvl="0" indent="0" algn="just" rtl="0">
              <a:spcBef>
                <a:spcPts val="1600"/>
              </a:spcBef>
              <a:spcAft>
                <a:spcPts val="0"/>
              </a:spcAft>
              <a:buNone/>
            </a:pPr>
            <a:r>
              <a:rPr lang="en-GB" sz="1200">
                <a:solidFill>
                  <a:schemeClr val="lt1"/>
                </a:solidFill>
                <a:highlight>
                  <a:schemeClr val="dk1"/>
                </a:highlight>
                <a:latin typeface="Arial"/>
                <a:ea typeface="Arial"/>
                <a:cs typeface="Arial"/>
                <a:sym typeface="Arial"/>
              </a:rPr>
              <a:t>It utilizes an MQ-3 sensor to detect alcohol in the environment, with its output signal based on alcohol concentration. When the concentration surpasses a threshold, the Arduino microcontroller is activated. </a:t>
            </a:r>
            <a:endParaRPr sz="1200">
              <a:solidFill>
                <a:schemeClr val="lt1"/>
              </a:solidFill>
              <a:highlight>
                <a:schemeClr val="dk1"/>
              </a:highlight>
              <a:latin typeface="Arial"/>
              <a:ea typeface="Arial"/>
              <a:cs typeface="Arial"/>
              <a:sym typeface="Arial"/>
            </a:endParaRPr>
          </a:p>
          <a:p>
            <a:pPr marL="0" lvl="0" indent="0" algn="just" rtl="0">
              <a:spcBef>
                <a:spcPts val="1600"/>
              </a:spcBef>
              <a:spcAft>
                <a:spcPts val="0"/>
              </a:spcAft>
              <a:buNone/>
            </a:pPr>
            <a:r>
              <a:rPr lang="en-GB" sz="1200">
                <a:solidFill>
                  <a:schemeClr val="lt1"/>
                </a:solidFill>
                <a:highlight>
                  <a:schemeClr val="dk1"/>
                </a:highlight>
                <a:latin typeface="Arial"/>
                <a:ea typeface="Arial"/>
                <a:cs typeface="Arial"/>
                <a:sym typeface="Arial"/>
              </a:rPr>
              <a:t>The microcontroller then stops the vehicle's DC motor, preventing movement, and activates a blinking red LED as a drunk driving alert. Additionally, the system creates a client and utilizes Twilio's API to send an SMS to a pre-set emergency contact number, including the vehicle's location information. </a:t>
            </a:r>
            <a:endParaRPr sz="1200">
              <a:solidFill>
                <a:schemeClr val="lt1"/>
              </a:solidFill>
              <a:highlight>
                <a:schemeClr val="dk1"/>
              </a:highlight>
              <a:latin typeface="Arial"/>
              <a:ea typeface="Arial"/>
              <a:cs typeface="Arial"/>
              <a:sym typeface="Arial"/>
            </a:endParaRPr>
          </a:p>
          <a:p>
            <a:pPr marL="0" lvl="0" indent="0" algn="just" rtl="0">
              <a:spcBef>
                <a:spcPts val="1600"/>
              </a:spcBef>
              <a:spcAft>
                <a:spcPts val="1600"/>
              </a:spcAft>
              <a:buNone/>
            </a:pPr>
            <a:r>
              <a:rPr lang="en-GB" sz="1200">
                <a:solidFill>
                  <a:schemeClr val="lt1"/>
                </a:solidFill>
                <a:highlight>
                  <a:schemeClr val="dk1"/>
                </a:highlight>
                <a:latin typeface="Arial"/>
                <a:ea typeface="Arial"/>
                <a:cs typeface="Arial"/>
                <a:sym typeface="Arial"/>
              </a:rPr>
              <a:t>This integrated system aims to provide a comprehensive solution by combining the alcohol sensing capability of the MQ-3 sensor, decision-making of the Arduino microcontroller, LED alert system, and SMS notifications.</a:t>
            </a:r>
            <a:endParaRPr sz="1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p:nvPr/>
        </p:nvSpPr>
        <p:spPr>
          <a:xfrm>
            <a:off x="219575" y="2244600"/>
            <a:ext cx="3114300" cy="6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500" b="1">
                <a:solidFill>
                  <a:schemeClr val="lt1"/>
                </a:solidFill>
                <a:latin typeface="Lato"/>
                <a:ea typeface="Lato"/>
                <a:cs typeface="Lato"/>
                <a:sym typeface="Lato"/>
              </a:rPr>
              <a:t>FLOW CHART</a:t>
            </a:r>
            <a:endParaRPr sz="3500" b="1">
              <a:solidFill>
                <a:schemeClr val="lt1"/>
              </a:solidFill>
              <a:latin typeface="Lato"/>
              <a:ea typeface="Lato"/>
              <a:cs typeface="Lato"/>
              <a:sym typeface="Lato"/>
            </a:endParaRPr>
          </a:p>
        </p:txBody>
      </p:sp>
      <p:pic>
        <p:nvPicPr>
          <p:cNvPr id="268" name="Google Shape;268;p22"/>
          <p:cNvPicPr preferRelativeResize="0"/>
          <p:nvPr/>
        </p:nvPicPr>
        <p:blipFill>
          <a:blip r:embed="rId3">
            <a:alphaModFix/>
          </a:blip>
          <a:stretch>
            <a:fillRect/>
          </a:stretch>
        </p:blipFill>
        <p:spPr>
          <a:xfrm>
            <a:off x="4308900" y="0"/>
            <a:ext cx="4682701"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title"/>
          </p:nvPr>
        </p:nvSpPr>
        <p:spPr>
          <a:xfrm>
            <a:off x="1187100" y="52925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PROPOSED MODEL</a:t>
            </a:r>
            <a:endParaRPr/>
          </a:p>
        </p:txBody>
      </p:sp>
      <p:pic>
        <p:nvPicPr>
          <p:cNvPr id="274" name="Google Shape;274;p23"/>
          <p:cNvPicPr preferRelativeResize="0"/>
          <p:nvPr/>
        </p:nvPicPr>
        <p:blipFill>
          <a:blip r:embed="rId3">
            <a:alphaModFix/>
          </a:blip>
          <a:stretch>
            <a:fillRect/>
          </a:stretch>
        </p:blipFill>
        <p:spPr>
          <a:xfrm>
            <a:off x="1089175" y="1295250"/>
            <a:ext cx="8054824" cy="384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4"/>
          <p:cNvSpPr txBox="1"/>
          <p:nvPr/>
        </p:nvSpPr>
        <p:spPr>
          <a:xfrm>
            <a:off x="2027500" y="522525"/>
            <a:ext cx="3127800" cy="4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lt2"/>
                </a:solidFill>
                <a:latin typeface="Lato"/>
                <a:ea typeface="Lato"/>
                <a:cs typeface="Lato"/>
                <a:sym typeface="Lato"/>
              </a:rPr>
              <a:t>COMPONENTS</a:t>
            </a:r>
            <a:endParaRPr sz="2000" b="1">
              <a:solidFill>
                <a:schemeClr val="lt2"/>
              </a:solidFill>
              <a:latin typeface="Lato"/>
              <a:ea typeface="Lato"/>
              <a:cs typeface="Lato"/>
              <a:sym typeface="Lato"/>
            </a:endParaRPr>
          </a:p>
        </p:txBody>
      </p:sp>
      <p:sp>
        <p:nvSpPr>
          <p:cNvPr id="280" name="Google Shape;280;p24"/>
          <p:cNvSpPr txBox="1"/>
          <p:nvPr/>
        </p:nvSpPr>
        <p:spPr>
          <a:xfrm>
            <a:off x="1442825" y="1111250"/>
            <a:ext cx="5276400" cy="1950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GB" sz="1300" u="sng">
                <a:solidFill>
                  <a:schemeClr val="lt1"/>
                </a:solidFill>
              </a:rPr>
              <a:t>Arduino Uno:</a:t>
            </a:r>
            <a:endParaRPr sz="1300" u="sng">
              <a:solidFill>
                <a:schemeClr val="lt1"/>
              </a:solidFill>
            </a:endParaRPr>
          </a:p>
          <a:p>
            <a:pPr marL="0" lvl="0" indent="0" algn="just" rtl="0">
              <a:lnSpc>
                <a:spcPct val="115000"/>
              </a:lnSpc>
              <a:spcBef>
                <a:spcPts val="0"/>
              </a:spcBef>
              <a:spcAft>
                <a:spcPts val="0"/>
              </a:spcAft>
              <a:buNone/>
            </a:pPr>
            <a:r>
              <a:rPr lang="en-GB" sz="1300">
                <a:solidFill>
                  <a:schemeClr val="lt1"/>
                </a:solidFill>
              </a:rPr>
              <a:t>The Arduino Uno microcontroller is chosen for its versatility, ease of use, and availability of numerous input/output pins. It provides a user-friendly programming environment, making it suitable for controlling the alcohol detection system. With its robust hardware and software ecosystem, Arduino Uno offers a reliable platform for data acquisition and system control.</a:t>
            </a:r>
            <a:endParaRPr sz="1500">
              <a:solidFill>
                <a:schemeClr val="lt1"/>
              </a:solidFill>
            </a:endParaRPr>
          </a:p>
        </p:txBody>
      </p:sp>
      <p:pic>
        <p:nvPicPr>
          <p:cNvPr id="281" name="Google Shape;281;p24"/>
          <p:cNvPicPr preferRelativeResize="0"/>
          <p:nvPr/>
        </p:nvPicPr>
        <p:blipFill>
          <a:blip r:embed="rId3">
            <a:alphaModFix/>
          </a:blip>
          <a:stretch>
            <a:fillRect/>
          </a:stretch>
        </p:blipFill>
        <p:spPr>
          <a:xfrm>
            <a:off x="4384000" y="2822374"/>
            <a:ext cx="3782115" cy="195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5"/>
          <p:cNvSpPr txBox="1">
            <a:spLocks noGrp="1"/>
          </p:cNvSpPr>
          <p:nvPr>
            <p:ph type="title"/>
          </p:nvPr>
        </p:nvSpPr>
        <p:spPr>
          <a:xfrm>
            <a:off x="1297500" y="465325"/>
            <a:ext cx="7038900" cy="5715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2800" u="sng">
                <a:solidFill>
                  <a:srgbClr val="000000"/>
                </a:solidFill>
                <a:highlight>
                  <a:schemeClr val="lt1"/>
                </a:highlight>
                <a:latin typeface="Arial"/>
                <a:ea typeface="Arial"/>
                <a:cs typeface="Arial"/>
                <a:sym typeface="Arial"/>
              </a:rPr>
              <a:t>MQ-3 Alcohol Sensor:</a:t>
            </a:r>
            <a:endParaRPr sz="4000">
              <a:highlight>
                <a:schemeClr val="lt1"/>
              </a:highlight>
            </a:endParaRPr>
          </a:p>
        </p:txBody>
      </p:sp>
      <p:sp>
        <p:nvSpPr>
          <p:cNvPr id="287" name="Google Shape;287;p25"/>
          <p:cNvSpPr txBox="1">
            <a:spLocks noGrp="1"/>
          </p:cNvSpPr>
          <p:nvPr>
            <p:ph type="body" idx="1"/>
          </p:nvPr>
        </p:nvSpPr>
        <p:spPr>
          <a:xfrm>
            <a:off x="1297500" y="1567550"/>
            <a:ext cx="7038900" cy="1463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400">
                <a:latin typeface="Arial"/>
                <a:ea typeface="Arial"/>
                <a:cs typeface="Arial"/>
                <a:sym typeface="Arial"/>
              </a:rPr>
              <a:t>The MQ-3 alcohol sensor is specifically designed to detect the presence of alcohol vapour. It has high sensitivity and selectivity towards ethanol, the main component found in alcoholic beverages. The MQ-3 sensor provides an analog output that can be easily interfaced with the Arduino Uno, enabling accurate detection of alcohol concentration in the surrounding air.</a:t>
            </a:r>
            <a:endParaRPr sz="1400">
              <a:latin typeface="Arial"/>
              <a:ea typeface="Arial"/>
              <a:cs typeface="Arial"/>
              <a:sym typeface="Arial"/>
            </a:endParaRPr>
          </a:p>
          <a:p>
            <a:pPr marL="0" lvl="0" indent="0" algn="l" rtl="0">
              <a:spcBef>
                <a:spcPts val="0"/>
              </a:spcBef>
              <a:spcAft>
                <a:spcPts val="1600"/>
              </a:spcAft>
              <a:buNone/>
            </a:pPr>
            <a:endParaRPr/>
          </a:p>
        </p:txBody>
      </p:sp>
      <p:pic>
        <p:nvPicPr>
          <p:cNvPr id="288" name="Google Shape;288;p25"/>
          <p:cNvPicPr preferRelativeResize="0"/>
          <p:nvPr/>
        </p:nvPicPr>
        <p:blipFill>
          <a:blip r:embed="rId3">
            <a:alphaModFix/>
          </a:blip>
          <a:stretch>
            <a:fillRect/>
          </a:stretch>
        </p:blipFill>
        <p:spPr>
          <a:xfrm>
            <a:off x="4646000" y="2815225"/>
            <a:ext cx="1961825" cy="19367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1278</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Lato</vt:lpstr>
      <vt:lpstr>Montserrat</vt:lpstr>
      <vt:lpstr>Average</vt:lpstr>
      <vt:lpstr>Focus</vt:lpstr>
      <vt:lpstr>ALCOHOL DETECTION AND VEHICLE LOCKING SYSTEM</vt:lpstr>
      <vt:lpstr>PowerPoint Presentation</vt:lpstr>
      <vt:lpstr>INTRODUCTION</vt:lpstr>
      <vt:lpstr>Understanding the problems</vt:lpstr>
      <vt:lpstr>METHODOLOGY</vt:lpstr>
      <vt:lpstr>PowerPoint Presentation</vt:lpstr>
      <vt:lpstr>PROPOSED MODEL</vt:lpstr>
      <vt:lpstr>PowerPoint Presentation</vt:lpstr>
      <vt:lpstr>MQ-3 Alcohol Sensor:</vt:lpstr>
      <vt:lpstr> DC Motor</vt:lpstr>
      <vt:lpstr>Relay</vt:lpstr>
      <vt:lpstr>LED AND BUZZER</vt:lpstr>
      <vt:lpstr>PowerPoint Presentation</vt:lpstr>
      <vt:lpstr>RESULTS</vt:lpstr>
      <vt:lpstr>RESULTS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ALCOHOL DETECTION AND VEHICLE LOCKING SYSTEM</dc:title>
  <cp:lastModifiedBy>N U Praneeth Reddy</cp:lastModifiedBy>
  <cp:revision>1</cp:revision>
  <dcterms:modified xsi:type="dcterms:W3CDTF">2023-07-15T18:37:48Z</dcterms:modified>
</cp:coreProperties>
</file>